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0845" y="2348507"/>
            <a:ext cx="2828925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784" y="1290111"/>
            <a:ext cx="4211991" cy="26776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535289"/>
            <a:ext cx="8825658" cy="3242092"/>
          </a:xfrm>
        </p:spPr>
        <p:txBody>
          <a:bodyPr/>
          <a:lstStyle/>
          <a:p>
            <a:r>
              <a:rPr lang="uk-UA" sz="3200" dirty="0" smtClean="0">
                <a:solidFill>
                  <a:schemeClr val="accent5">
                    <a:lumMod val="75000"/>
                  </a:schemeClr>
                </a:solidFill>
              </a:rPr>
              <a:t>Алгоритм дій у випадку потрапляння особи в ситуацію торгівлі людьми</a:t>
            </a:r>
            <a:endParaRPr lang="en-US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08799" y="5022558"/>
            <a:ext cx="3071813" cy="616241"/>
          </a:xfrm>
        </p:spPr>
        <p:txBody>
          <a:bodyPr/>
          <a:lstStyle/>
          <a:p>
            <a:r>
              <a:rPr lang="uk-UA" dirty="0" smtClean="0"/>
              <a:t>Партола І.М.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573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1556" y="632178"/>
            <a:ext cx="54412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1D1D1B"/>
                </a:solidFill>
                <a:latin typeface="eukraineregular"/>
              </a:rPr>
              <a:t> </a:t>
            </a:r>
            <a:r>
              <a:rPr lang="ru-RU" sz="2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це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форма рабства, яка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вербування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транспортування,передачу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приховування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або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приймання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з метою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умовах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потрапити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ситуацію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928" y="1715911"/>
            <a:ext cx="6243669" cy="3081868"/>
          </a:xfrm>
          <a:prstGeom prst="rect">
            <a:avLst/>
          </a:prstGeom>
        </p:spPr>
      </p:pic>
      <p:pic>
        <p:nvPicPr>
          <p:cNvPr id="1026" name="Picture 2" descr="Торгівля людьми - сучасний прояв рабст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33" y="3309835"/>
            <a:ext cx="4666897" cy="309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94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8311" y="519290"/>
            <a:ext cx="590408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1D1D1B"/>
                </a:solidFill>
                <a:latin typeface="eukraineregular"/>
              </a:rPr>
              <a:t>Ознаки торгівлі людьми:</a:t>
            </a:r>
            <a:endParaRPr lang="uk-UA" dirty="0">
              <a:solidFill>
                <a:srgbClr val="1D1D1B"/>
              </a:solidFill>
              <a:latin typeface="eukraineregular"/>
            </a:endParaRPr>
          </a:p>
          <a:p>
            <a:r>
              <a:rPr lang="uk-UA" dirty="0">
                <a:solidFill>
                  <a:srgbClr val="1D1D1B"/>
                </a:solidFill>
                <a:latin typeface="eukraineregular"/>
              </a:rPr>
              <a:t/>
            </a:r>
            <a:br>
              <a:rPr lang="uk-UA" dirty="0">
                <a:solidFill>
                  <a:srgbClr val="1D1D1B"/>
                </a:solidFill>
                <a:latin typeface="eukraineregular"/>
              </a:rPr>
            </a:br>
            <a:r>
              <a:rPr lang="uk-UA" b="1" dirty="0">
                <a:solidFill>
                  <a:srgbClr val="1D1D1B"/>
                </a:solidFill>
                <a:latin typeface="eukraineregular"/>
              </a:rPr>
              <a:t>•    Обман:</a:t>
            </a:r>
            <a:r>
              <a:rPr lang="uk-UA" dirty="0">
                <a:solidFill>
                  <a:srgbClr val="1D1D1B"/>
                </a:solidFill>
                <a:latin typeface="eukraineregular"/>
              </a:rPr>
              <a:t> Вам обіцяють хорошу роботу, навчання або життя за кордоном, але умови виявляються зовсім іншими.</a:t>
            </a:r>
            <a:br>
              <a:rPr lang="uk-UA" dirty="0">
                <a:solidFill>
                  <a:srgbClr val="1D1D1B"/>
                </a:solidFill>
                <a:latin typeface="eukraineregular"/>
              </a:rPr>
            </a:br>
            <a:r>
              <a:rPr lang="uk-UA" b="1" dirty="0">
                <a:solidFill>
                  <a:srgbClr val="1D1D1B"/>
                </a:solidFill>
                <a:latin typeface="eukraineregular"/>
              </a:rPr>
              <a:t>•    Примус:</a:t>
            </a:r>
            <a:r>
              <a:rPr lang="uk-UA" dirty="0">
                <a:solidFill>
                  <a:srgbClr val="1D1D1B"/>
                </a:solidFill>
                <a:latin typeface="eukraineregular"/>
              </a:rPr>
              <a:t> Вас змушують працювати без оплати, займатися протиправною діяльністю, або обмежують вашу свободу пересування.</a:t>
            </a:r>
            <a:br>
              <a:rPr lang="uk-UA" dirty="0">
                <a:solidFill>
                  <a:srgbClr val="1D1D1B"/>
                </a:solidFill>
                <a:latin typeface="eukraineregular"/>
              </a:rPr>
            </a:br>
            <a:r>
              <a:rPr lang="uk-UA" b="1" dirty="0">
                <a:solidFill>
                  <a:srgbClr val="1D1D1B"/>
                </a:solidFill>
                <a:latin typeface="eukraineregular"/>
              </a:rPr>
              <a:t>•    Ізоляція:</a:t>
            </a:r>
            <a:r>
              <a:rPr lang="uk-UA" dirty="0">
                <a:solidFill>
                  <a:srgbClr val="1D1D1B"/>
                </a:solidFill>
                <a:latin typeface="eukraineregular"/>
              </a:rPr>
              <a:t> Вас віддаляють від родини, друзів та інших людей, які можуть вам допомогти.</a:t>
            </a:r>
            <a:br>
              <a:rPr lang="uk-UA" dirty="0">
                <a:solidFill>
                  <a:srgbClr val="1D1D1B"/>
                </a:solidFill>
                <a:latin typeface="eukraineregular"/>
              </a:rPr>
            </a:br>
            <a:r>
              <a:rPr lang="uk-UA" b="1" dirty="0">
                <a:solidFill>
                  <a:srgbClr val="1D1D1B"/>
                </a:solidFill>
                <a:latin typeface="eukraineregular"/>
              </a:rPr>
              <a:t>•    Контроль документів:</a:t>
            </a:r>
            <a:r>
              <a:rPr lang="uk-UA" dirty="0">
                <a:solidFill>
                  <a:srgbClr val="1D1D1B"/>
                </a:solidFill>
                <a:latin typeface="eukraineregular"/>
              </a:rPr>
              <a:t> Вам забирають паспорт або інші документи, що обмежує вашу можливість звернутися за допомогою.</a:t>
            </a:r>
            <a:br>
              <a:rPr lang="uk-UA" dirty="0">
                <a:solidFill>
                  <a:srgbClr val="1D1D1B"/>
                </a:solidFill>
                <a:latin typeface="eukraineregular"/>
              </a:rPr>
            </a:br>
            <a:r>
              <a:rPr lang="uk-UA" b="1" dirty="0">
                <a:solidFill>
                  <a:srgbClr val="1D1D1B"/>
                </a:solidFill>
                <a:latin typeface="eukraineregular"/>
              </a:rPr>
              <a:t>•    Фізичне та психологічне насильство:</a:t>
            </a:r>
            <a:r>
              <a:rPr lang="uk-UA" dirty="0">
                <a:solidFill>
                  <a:srgbClr val="1D1D1B"/>
                </a:solidFill>
                <a:latin typeface="eukraineregular"/>
              </a:rPr>
              <a:t> Вас погрожують, б'ють або принижують.</a:t>
            </a:r>
            <a:endParaRPr lang="uk-UA" b="0" i="0" dirty="0">
              <a:solidFill>
                <a:srgbClr val="1D1D1B"/>
              </a:solidFill>
              <a:effectLst/>
              <a:latin typeface="eukraineregular"/>
            </a:endParaRPr>
          </a:p>
        </p:txBody>
      </p:sp>
      <p:pic>
        <p:nvPicPr>
          <p:cNvPr id="2050" name="Picture 2" descr="Торгівля людьми – сучасний прояв рабства – Крокуємо у родин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0" y="1378656"/>
            <a:ext cx="5588000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011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912" y="335846"/>
            <a:ext cx="64459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accent1"/>
                </a:solidFill>
                <a:latin typeface="eukraineregular"/>
              </a:rPr>
              <a:t>Що робити, якщо ви потрапили в таку ситуацію:</a:t>
            </a:r>
            <a:endParaRPr lang="uk-UA" dirty="0">
              <a:solidFill>
                <a:schemeClr val="accent1"/>
              </a:solidFill>
              <a:latin typeface="eukraineregular"/>
            </a:endParaRPr>
          </a:p>
          <a:p>
            <a:pPr algn="just"/>
            <a:r>
              <a:rPr lang="uk-UA" dirty="0">
                <a:solidFill>
                  <a:schemeClr val="accent1"/>
                </a:solidFill>
                <a:latin typeface="eukraineregular"/>
              </a:rPr>
              <a:t/>
            </a:r>
            <a:br>
              <a:rPr lang="uk-UA" dirty="0">
                <a:solidFill>
                  <a:schemeClr val="accent1"/>
                </a:solidFill>
                <a:latin typeface="eukraineregular"/>
              </a:rPr>
            </a:br>
            <a:r>
              <a:rPr lang="uk-UA" b="1" dirty="0">
                <a:solidFill>
                  <a:srgbClr val="1D1D1B"/>
                </a:solidFill>
                <a:latin typeface="eukraineregular"/>
              </a:rPr>
              <a:t>1.    </a:t>
            </a:r>
            <a:r>
              <a:rPr lang="uk-UA" b="1" dirty="0">
                <a:solidFill>
                  <a:srgbClr val="0070C0"/>
                </a:solidFill>
                <a:latin typeface="eukraineregular"/>
              </a:rPr>
              <a:t>Збережіть спокій: </a:t>
            </a:r>
            <a:r>
              <a:rPr lang="uk-UA" dirty="0">
                <a:solidFill>
                  <a:srgbClr val="0070C0"/>
                </a:solidFill>
                <a:latin typeface="eukraineregular"/>
              </a:rPr>
              <a:t>Паніка може ускладнити ситуацію. Спробуйте оцінити свої можливості та знайти безпечний спосіб зв'язатися з допомогою.</a:t>
            </a:r>
            <a:br>
              <a:rPr lang="uk-UA" dirty="0">
                <a:solidFill>
                  <a:srgbClr val="0070C0"/>
                </a:solidFill>
                <a:latin typeface="eukraineregular"/>
              </a:rPr>
            </a:br>
            <a:r>
              <a:rPr lang="uk-UA" b="1" dirty="0">
                <a:solidFill>
                  <a:srgbClr val="0070C0"/>
                </a:solidFill>
                <a:latin typeface="eukraineregular"/>
              </a:rPr>
              <a:t>2.    Намагайтеся запам'ятати деталі:</a:t>
            </a:r>
            <a:r>
              <a:rPr lang="uk-UA" dirty="0">
                <a:solidFill>
                  <a:srgbClr val="0070C0"/>
                </a:solidFill>
                <a:latin typeface="eukraineregular"/>
              </a:rPr>
              <a:t> </a:t>
            </a:r>
            <a:r>
              <a:rPr lang="uk-UA" dirty="0" err="1" smtClean="0">
                <a:solidFill>
                  <a:srgbClr val="0070C0"/>
                </a:solidFill>
                <a:latin typeface="eukraineregular"/>
              </a:rPr>
              <a:t>Зберіть</a:t>
            </a:r>
            <a:r>
              <a:rPr lang="uk-UA" dirty="0" smtClean="0">
                <a:solidFill>
                  <a:srgbClr val="0070C0"/>
                </a:solidFill>
                <a:latin typeface="eukraineregular"/>
              </a:rPr>
              <a:t> </a:t>
            </a:r>
            <a:r>
              <a:rPr lang="uk-UA" dirty="0">
                <a:solidFill>
                  <a:srgbClr val="0070C0"/>
                </a:solidFill>
                <a:latin typeface="eukraineregular"/>
              </a:rPr>
              <a:t>якомога більше інформації про місце, де ви перебуваєте, контактні дані ваших викрадачів, а також будь-які інші деталі, які можуть допомогти в розслідуванні.</a:t>
            </a:r>
            <a:br>
              <a:rPr lang="uk-UA" dirty="0">
                <a:solidFill>
                  <a:srgbClr val="0070C0"/>
                </a:solidFill>
                <a:latin typeface="eukraineregular"/>
              </a:rPr>
            </a:br>
            <a:r>
              <a:rPr lang="uk-UA" b="1" dirty="0">
                <a:solidFill>
                  <a:srgbClr val="0070C0"/>
                </a:solidFill>
                <a:latin typeface="eukraineregular"/>
              </a:rPr>
              <a:t>3.    Шукайте допомогу: </a:t>
            </a:r>
            <a:r>
              <a:rPr lang="uk-UA" dirty="0">
                <a:solidFill>
                  <a:srgbClr val="0070C0"/>
                </a:solidFill>
                <a:latin typeface="eukraineregular"/>
              </a:rPr>
              <a:t>Зверніться до будь-якої довіреної особи, поліції, або організацій, які надають допомогу жертвам торгівлі людьми. Навіть якщо ви перебуваєте за кордоном, існують міжнародні організації, які можуть вам допомогти.</a:t>
            </a:r>
            <a:br>
              <a:rPr lang="uk-UA" dirty="0">
                <a:solidFill>
                  <a:srgbClr val="0070C0"/>
                </a:solidFill>
                <a:latin typeface="eukraineregular"/>
              </a:rPr>
            </a:br>
            <a:r>
              <a:rPr lang="uk-UA" b="1" dirty="0">
                <a:solidFill>
                  <a:srgbClr val="0070C0"/>
                </a:solidFill>
                <a:latin typeface="eukraineregular"/>
              </a:rPr>
              <a:t>4.    Зберігайте докази:</a:t>
            </a:r>
            <a:r>
              <a:rPr lang="uk-UA" dirty="0">
                <a:solidFill>
                  <a:srgbClr val="0070C0"/>
                </a:solidFill>
                <a:latin typeface="eukraineregular"/>
              </a:rPr>
              <a:t> Якщо у вас є можливість, збережіть будь-які докази, які можуть підтвердити, що ви стали жертвою торгівлі людьми (повідомлення, фотографії, записи розмов тощо).</a:t>
            </a:r>
            <a:br>
              <a:rPr lang="uk-UA" dirty="0">
                <a:solidFill>
                  <a:srgbClr val="0070C0"/>
                </a:solidFill>
                <a:latin typeface="eukraineregular"/>
              </a:rPr>
            </a:br>
            <a:r>
              <a:rPr lang="uk-UA" b="1" dirty="0">
                <a:solidFill>
                  <a:srgbClr val="0070C0"/>
                </a:solidFill>
                <a:latin typeface="eukraineregular"/>
              </a:rPr>
              <a:t>5.    Не бійтеся просити допомоги:</a:t>
            </a:r>
            <a:r>
              <a:rPr lang="uk-UA" dirty="0">
                <a:solidFill>
                  <a:srgbClr val="0070C0"/>
                </a:solidFill>
                <a:latin typeface="eukraineregular"/>
              </a:rPr>
              <a:t> Пам'ятайте, ви не винні в тому, що сталося. Ви маєте право на захист і допомогу.</a:t>
            </a:r>
            <a:endParaRPr lang="uk-UA" b="0" i="0" dirty="0">
              <a:solidFill>
                <a:srgbClr val="0070C0"/>
              </a:solidFill>
              <a:effectLst/>
              <a:latin typeface="eukraineregular"/>
            </a:endParaRPr>
          </a:p>
        </p:txBody>
      </p:sp>
      <p:pic>
        <p:nvPicPr>
          <p:cNvPr id="3074" name="Picture 2" descr="Торгівля людьми - одне з найбільш масових порушень прав і свобод людини. |  Оваднівська громада Волинська область, Володимирський райо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711" y="1870501"/>
            <a:ext cx="4583289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6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5378" y="824089"/>
            <a:ext cx="61750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1D1D1B"/>
                </a:solidFill>
                <a:latin typeface="eukraineregular"/>
              </a:rPr>
              <a:t>Куди звертатися за допомогою:</a:t>
            </a:r>
            <a:endParaRPr lang="uk-UA" dirty="0">
              <a:solidFill>
                <a:srgbClr val="1D1D1B"/>
              </a:solidFill>
              <a:latin typeface="eukraineregular"/>
            </a:endParaRPr>
          </a:p>
          <a:p>
            <a:r>
              <a:rPr lang="uk-UA" dirty="0">
                <a:solidFill>
                  <a:srgbClr val="1D1D1B"/>
                </a:solidFill>
                <a:latin typeface="eukraineregular"/>
              </a:rPr>
              <a:t/>
            </a:r>
            <a:br>
              <a:rPr lang="uk-UA" dirty="0">
                <a:solidFill>
                  <a:srgbClr val="1D1D1B"/>
                </a:solidFill>
                <a:latin typeface="eukraineregular"/>
              </a:rPr>
            </a:br>
            <a:r>
              <a:rPr lang="uk-UA" b="1" dirty="0">
                <a:solidFill>
                  <a:srgbClr val="1D1D1B"/>
                </a:solidFill>
                <a:latin typeface="eukraineregular"/>
              </a:rPr>
              <a:t>•    Місцева поліція:</a:t>
            </a:r>
            <a:r>
              <a:rPr lang="uk-UA" dirty="0">
                <a:solidFill>
                  <a:srgbClr val="1D1D1B"/>
                </a:solidFill>
                <a:latin typeface="eukraineregular"/>
              </a:rPr>
              <a:t> Навіть якщо ви перебуваєте за кордоном, зверніться до найближчого відділку поліції.</a:t>
            </a:r>
            <a:br>
              <a:rPr lang="uk-UA" dirty="0">
                <a:solidFill>
                  <a:srgbClr val="1D1D1B"/>
                </a:solidFill>
                <a:latin typeface="eukraineregular"/>
              </a:rPr>
            </a:br>
            <a:r>
              <a:rPr lang="uk-UA" b="1" dirty="0">
                <a:solidFill>
                  <a:srgbClr val="1D1D1B"/>
                </a:solidFill>
                <a:latin typeface="eukraineregular"/>
              </a:rPr>
              <a:t>•    Посольство або консульство вашої країни:</a:t>
            </a:r>
            <a:r>
              <a:rPr lang="uk-UA" dirty="0">
                <a:solidFill>
                  <a:srgbClr val="1D1D1B"/>
                </a:solidFill>
                <a:latin typeface="eukraineregular"/>
              </a:rPr>
              <a:t> Вони можуть надати вам консульську допомогу та захист.</a:t>
            </a:r>
            <a:br>
              <a:rPr lang="uk-UA" dirty="0">
                <a:solidFill>
                  <a:srgbClr val="1D1D1B"/>
                </a:solidFill>
                <a:latin typeface="eukraineregular"/>
              </a:rPr>
            </a:br>
            <a:r>
              <a:rPr lang="uk-UA" b="1" dirty="0">
                <a:solidFill>
                  <a:srgbClr val="1D1D1B"/>
                </a:solidFill>
                <a:latin typeface="eukraineregular"/>
              </a:rPr>
              <a:t>•    Міжнародні організації:</a:t>
            </a:r>
            <a:r>
              <a:rPr lang="uk-UA" dirty="0">
                <a:solidFill>
                  <a:srgbClr val="1D1D1B"/>
                </a:solidFill>
                <a:latin typeface="eukraineregular"/>
              </a:rPr>
              <a:t> Існують численні міжнародні організації, які спеціалізуються на боротьбі з торгівлею людьми. Наприклад, Міжнародна організація з міграції (МОМ), Управління Верховного комісара ООН у справах біженців (УВКБ), та інші.</a:t>
            </a:r>
            <a:br>
              <a:rPr lang="uk-UA" dirty="0">
                <a:solidFill>
                  <a:srgbClr val="1D1D1B"/>
                </a:solidFill>
                <a:latin typeface="eukraineregular"/>
              </a:rPr>
            </a:br>
            <a:r>
              <a:rPr lang="uk-UA" b="1" dirty="0">
                <a:solidFill>
                  <a:srgbClr val="1D1D1B"/>
                </a:solidFill>
                <a:latin typeface="eukraineregular"/>
              </a:rPr>
              <a:t>•    Гарячі лінії допомоги:</a:t>
            </a:r>
            <a:r>
              <a:rPr lang="uk-UA" dirty="0">
                <a:solidFill>
                  <a:srgbClr val="1D1D1B"/>
                </a:solidFill>
                <a:latin typeface="eukraineregular"/>
              </a:rPr>
              <a:t> Багато країн мають спеціалізовані гарячі лінії для жертв торгівлі людьми</a:t>
            </a:r>
            <a:br>
              <a:rPr lang="uk-UA" dirty="0">
                <a:solidFill>
                  <a:srgbClr val="1D1D1B"/>
                </a:solidFill>
                <a:latin typeface="eukraineregular"/>
              </a:rPr>
            </a:br>
            <a:r>
              <a:rPr lang="uk-UA" dirty="0">
                <a:solidFill>
                  <a:srgbClr val="1D1D1B"/>
                </a:solidFill>
                <a:latin typeface="eukraineregular"/>
              </a:rPr>
              <a:t> </a:t>
            </a:r>
            <a:endParaRPr lang="uk-UA" b="0" i="0" dirty="0">
              <a:solidFill>
                <a:srgbClr val="1D1D1B"/>
              </a:solidFill>
              <a:effectLst/>
              <a:latin typeface="eukraineregular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019" y="259646"/>
            <a:ext cx="3600450" cy="16481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213600" y="2551289"/>
            <a:ext cx="4978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uk-UA" b="1" dirty="0">
                <a:solidFill>
                  <a:srgbClr val="555555"/>
                </a:solidFill>
                <a:latin typeface="inherit"/>
              </a:rPr>
              <a:t>Для отримання допомоги чи консультації телефонуйте за вказаними телефонами:</a:t>
            </a:r>
            <a:endParaRPr lang="uk-UA" dirty="0">
              <a:solidFill>
                <a:srgbClr val="555555"/>
              </a:solidFill>
              <a:latin typeface="Open Sans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555555"/>
                </a:solidFill>
                <a:latin typeface="inherit"/>
              </a:rPr>
              <a:t>527; 0 800 505 501 – Національна гаряча лінія з питань протидії торгівлі людьми та консультування мігрантів;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555555"/>
                </a:solidFill>
                <a:latin typeface="inherit"/>
              </a:rPr>
              <a:t>112 – гаряча лінія Львівської області;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555555"/>
                </a:solidFill>
                <a:latin typeface="inherit"/>
              </a:rPr>
              <a:t>(032) 255 47 96 – відділ сімейної політики департаменту соціального захисту населення ЛОДА.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555555"/>
                </a:solidFill>
                <a:latin typeface="inherit"/>
              </a:rPr>
              <a:t>(032) 235-48-85 – відділ з питань сімейної політики управління соціального захисту Львівської міської ради.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555555"/>
                </a:solidFill>
                <a:latin typeface="inherit"/>
              </a:rPr>
              <a:t>(032) 254 61 28.Львівський міський центр соціальних служб для сім’ї дітей та молоді “Між нами”.</a:t>
            </a:r>
            <a:endParaRPr lang="uk-UA" b="0" i="0" dirty="0">
              <a:solidFill>
                <a:srgbClr val="555555"/>
              </a:solidFill>
              <a:effectLst/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10309345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 (конференц-зал)</Template>
  <TotalTime>22</TotalTime>
  <Words>120</Words>
  <Application>Microsoft Office PowerPoint</Application>
  <PresentationFormat>Широкоэкранный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Century Gothic</vt:lpstr>
      <vt:lpstr>eukraineregular</vt:lpstr>
      <vt:lpstr>inherit</vt:lpstr>
      <vt:lpstr>Open Sans</vt:lpstr>
      <vt:lpstr>Times New Roman</vt:lpstr>
      <vt:lpstr>Wingdings 3</vt:lpstr>
      <vt:lpstr>Совет директоров</vt:lpstr>
      <vt:lpstr>Алгоритм дій у випадку потрапляння особи в ситуацію торгівлі людьми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5</cp:revision>
  <dcterms:created xsi:type="dcterms:W3CDTF">2024-10-07T17:01:24Z</dcterms:created>
  <dcterms:modified xsi:type="dcterms:W3CDTF">2024-10-08T09:36:03Z</dcterms:modified>
</cp:coreProperties>
</file>